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13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0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5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45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4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69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9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49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9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96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9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5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5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5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6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416FA2-9846-4D14-BCB0-CBDACCEE3CCD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4C6833-D6A3-49AF-8A6E-325840DF4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1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7376" y="1"/>
            <a:ext cx="10194624" cy="15295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КАЗАХСКИЙ НАЦИОНАЛЬНЫЙ УНИВЕРСИТЕТ ИМ. АЛЬ-ФАРАБИ</a:t>
            </a:r>
            <a:endParaRPr lang="en-US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Тема: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54785" y="5569527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Подготовил: </a:t>
            </a:r>
            <a:r>
              <a:rPr lang="ru-RU" dirty="0" smtClean="0"/>
              <a:t>.</a:t>
            </a:r>
            <a:r>
              <a:rPr lang="ru-RU" dirty="0" err="1" smtClean="0"/>
              <a:t>Дулаева</a:t>
            </a:r>
            <a:r>
              <a:rPr lang="ru-RU" dirty="0" smtClean="0"/>
              <a:t> </a:t>
            </a:r>
            <a:r>
              <a:rPr lang="ru-RU" dirty="0" smtClean="0"/>
              <a:t>Э.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8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/>
              <a:t>Nedir</a:t>
            </a:r>
            <a:r>
              <a:rPr lang="en-US" b="1" dirty="0"/>
              <a:t>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b="1" dirty="0" err="1"/>
              <a:t>Bilim</a:t>
            </a:r>
            <a:r>
              <a:rPr lang="en-US" dirty="0"/>
              <a:t>, </a:t>
            </a:r>
            <a:r>
              <a:rPr lang="en-US" dirty="0" err="1"/>
              <a:t>deneysel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gerçeklerden</a:t>
            </a:r>
            <a:r>
              <a:rPr lang="en-US" dirty="0"/>
              <a:t> </a:t>
            </a:r>
            <a:r>
              <a:rPr lang="en-US" dirty="0" err="1"/>
              <a:t>yola</a:t>
            </a:r>
            <a:r>
              <a:rPr lang="en-US" dirty="0"/>
              <a:t> </a:t>
            </a:r>
            <a:r>
              <a:rPr lang="en-US" dirty="0" err="1"/>
              <a:t>çıkarak</a:t>
            </a:r>
            <a:r>
              <a:rPr lang="en-US" dirty="0"/>
              <a:t>,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yasalarını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sürecidir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hayat</a:t>
            </a:r>
            <a:r>
              <a:rPr lang="en-US" dirty="0"/>
              <a:t> </a:t>
            </a:r>
            <a:r>
              <a:rPr lang="en-US" dirty="0" err="1"/>
              <a:t>koşullarını</a:t>
            </a:r>
            <a:r>
              <a:rPr lang="en-US" dirty="0"/>
              <a:t> </a:t>
            </a:r>
            <a:r>
              <a:rPr lang="en-US" dirty="0" err="1"/>
              <a:t>iyileştirmek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çalışmaların</a:t>
            </a:r>
            <a:r>
              <a:rPr lang="en-US" dirty="0"/>
              <a:t> </a:t>
            </a:r>
            <a:r>
              <a:rPr lang="en-US" dirty="0" err="1"/>
              <a:t>bütünü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ta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tarifi</a:t>
            </a:r>
            <a:r>
              <a:rPr lang="en-US" dirty="0"/>
              <a:t> de </a:t>
            </a:r>
            <a:r>
              <a:rPr lang="en-US" dirty="0" err="1"/>
              <a:t>evrenin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olayların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seçen</a:t>
            </a:r>
            <a:r>
              <a:rPr lang="en-US" dirty="0"/>
              <a:t>, </a:t>
            </a:r>
            <a:r>
              <a:rPr lang="en-US" dirty="0" err="1"/>
              <a:t>deneysel</a:t>
            </a:r>
            <a:r>
              <a:rPr lang="en-US" dirty="0"/>
              <a:t> </a:t>
            </a:r>
            <a:r>
              <a:rPr lang="en-US" dirty="0" err="1"/>
              <a:t>yöntemlere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gerçekliğe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</a:t>
            </a:r>
            <a:r>
              <a:rPr lang="en-US" dirty="0" err="1"/>
              <a:t>yasalar</a:t>
            </a:r>
            <a:r>
              <a:rPr lang="en-US" dirty="0"/>
              <a:t> </a:t>
            </a:r>
            <a:r>
              <a:rPr lang="en-US" dirty="0" err="1"/>
              <a:t>çıkarmaya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, </a:t>
            </a:r>
            <a:r>
              <a:rPr lang="en-US" dirty="0" err="1"/>
              <a:t>ilim</a:t>
            </a:r>
            <a:r>
              <a:rPr lang="en-US" dirty="0"/>
              <a:t> </a:t>
            </a:r>
            <a:r>
              <a:rPr lang="en-US" dirty="0" err="1"/>
              <a:t>olarakta</a:t>
            </a:r>
            <a:r>
              <a:rPr lang="en-US" dirty="0"/>
              <a:t> </a:t>
            </a:r>
            <a:r>
              <a:rPr lang="en-US" dirty="0" err="1"/>
              <a:t>tanımlanabilir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374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Bilimin</a:t>
            </a:r>
            <a:r>
              <a:rPr lang="en-US" dirty="0"/>
              <a:t> </a:t>
            </a:r>
            <a:r>
              <a:rPr lang="en-US" dirty="0" smtClean="0"/>
              <a:t>Alanı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Bilimin</a:t>
            </a:r>
            <a:r>
              <a:rPr lang="en-US" dirty="0" smtClean="0"/>
              <a:t> </a:t>
            </a:r>
            <a:r>
              <a:rPr lang="en-US" dirty="0" err="1"/>
              <a:t>uğraş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olaylarıdır</a:t>
            </a:r>
            <a:r>
              <a:rPr lang="en-US" dirty="0"/>
              <a:t>.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olaylarını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kapsamıyla</a:t>
            </a:r>
            <a:r>
              <a:rPr lang="en-US" dirty="0"/>
              <a:t> </a:t>
            </a:r>
            <a:r>
              <a:rPr lang="en-US" dirty="0" err="1"/>
              <a:t>algılıyoruz</a:t>
            </a:r>
            <a:r>
              <a:rPr lang="en-US" dirty="0"/>
              <a:t>.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olguları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sosyolojik</a:t>
            </a:r>
            <a:r>
              <a:rPr lang="en-US" dirty="0"/>
              <a:t>, </a:t>
            </a:r>
            <a:r>
              <a:rPr lang="en-US" dirty="0" err="1"/>
              <a:t>psikolojik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,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alanlarını</a:t>
            </a:r>
            <a:r>
              <a:rPr lang="en-US" dirty="0"/>
              <a:t> (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hepsi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birer</a:t>
            </a:r>
            <a:r>
              <a:rPr lang="en-US" dirty="0"/>
              <a:t> 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olayıdır</a:t>
            </a:r>
            <a:r>
              <a:rPr lang="en-US" dirty="0"/>
              <a:t>) </a:t>
            </a:r>
            <a:r>
              <a:rPr lang="en-US" dirty="0" err="1"/>
              <a:t>konuları</a:t>
            </a:r>
            <a:r>
              <a:rPr lang="en-US" dirty="0"/>
              <a:t> da </a:t>
            </a:r>
            <a:r>
              <a:rPr lang="en-US" dirty="0" err="1"/>
              <a:t>inceler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alanlara</a:t>
            </a:r>
            <a:r>
              <a:rPr lang="en-US" dirty="0"/>
              <a:t> “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Bilimleri</a:t>
            </a:r>
            <a:r>
              <a:rPr lang="en-US" dirty="0"/>
              <a:t>”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.. </a:t>
            </a:r>
            <a:r>
              <a:rPr lang="en-US" dirty="0" err="1"/>
              <a:t>Özetle</a:t>
            </a:r>
            <a:r>
              <a:rPr lang="en-US" dirty="0"/>
              <a:t>, </a:t>
            </a:r>
            <a:r>
              <a:rPr lang="en-US" dirty="0" err="1"/>
              <a:t>insanla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çevresiyle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her </a:t>
            </a:r>
            <a:r>
              <a:rPr lang="en-US" dirty="0" err="1"/>
              <a:t>olgu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olayıdır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bilimin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alanına</a:t>
            </a:r>
            <a:r>
              <a:rPr lang="en-US" dirty="0"/>
              <a:t> </a:t>
            </a:r>
            <a:r>
              <a:rPr lang="en-US" dirty="0" err="1"/>
              <a:t>girer</a:t>
            </a:r>
            <a:r>
              <a:rPr lang="en-US" dirty="0"/>
              <a:t>. </a:t>
            </a:r>
            <a:r>
              <a:rPr lang="en-US" dirty="0" err="1"/>
              <a:t>İnsanoğlu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olguları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yararına</a:t>
            </a:r>
            <a:r>
              <a:rPr lang="en-US" dirty="0"/>
              <a:t> </a:t>
            </a:r>
            <a:r>
              <a:rPr lang="en-US" dirty="0" err="1"/>
              <a:t>yönlendirmek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varoluşundan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tükenmez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tutkuyla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sabırla</a:t>
            </a:r>
            <a:r>
              <a:rPr lang="en-US" dirty="0"/>
              <a:t> </a:t>
            </a:r>
            <a:r>
              <a:rPr lang="en-US" dirty="0" err="1"/>
              <a:t>uğraşmakta</a:t>
            </a:r>
            <a:r>
              <a:rPr lang="en-US" dirty="0"/>
              <a:t>,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canlıların</a:t>
            </a:r>
            <a:r>
              <a:rPr lang="en-US" dirty="0"/>
              <a:t> </a:t>
            </a:r>
            <a:r>
              <a:rPr lang="en-US" dirty="0" err="1"/>
              <a:t>yapamadığını</a:t>
            </a:r>
            <a:r>
              <a:rPr lang="en-US" dirty="0"/>
              <a:t> </a:t>
            </a:r>
            <a:r>
              <a:rPr lang="en-US" dirty="0" err="1"/>
              <a:t>varsaydığımız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, </a:t>
            </a:r>
            <a:r>
              <a:rPr lang="en-US" dirty="0" err="1"/>
              <a:t>insanoğlu</a:t>
            </a:r>
            <a:r>
              <a:rPr lang="en-US" dirty="0"/>
              <a:t> </a:t>
            </a:r>
            <a:r>
              <a:rPr lang="en-US" dirty="0" err="1"/>
              <a:t>aklıyla</a:t>
            </a:r>
            <a:r>
              <a:rPr lang="en-US" dirty="0"/>
              <a:t> </a:t>
            </a:r>
            <a:r>
              <a:rPr lang="en-US" dirty="0" err="1"/>
              <a:t>yapmaktadır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201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69869"/>
            <a:ext cx="8083639" cy="4480560"/>
          </a:xfrm>
        </p:spPr>
        <p:txBody>
          <a:bodyPr>
            <a:normAutofit/>
          </a:bodyPr>
          <a:lstStyle/>
          <a:p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insanoğlunun</a:t>
            </a:r>
            <a:r>
              <a:rPr lang="en-US" dirty="0"/>
              <a:t> </a:t>
            </a:r>
            <a:r>
              <a:rPr lang="en-US" dirty="0" err="1"/>
              <a:t>ihtiyaçlarına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alet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araçların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üretilmesi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yeteneklerin</a:t>
            </a:r>
            <a:r>
              <a:rPr lang="en-US" dirty="0"/>
              <a:t> </a:t>
            </a:r>
            <a:r>
              <a:rPr lang="en-US" dirty="0" err="1"/>
              <a:t>tamamıdır</a:t>
            </a:r>
            <a:r>
              <a:rPr lang="en-US" dirty="0"/>
              <a:t>. </a:t>
            </a:r>
            <a:r>
              <a:rPr lang="en-US" dirty="0" err="1"/>
              <a:t>Teknolojiyi</a:t>
            </a:r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dalıyla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yöntemlerini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araç</a:t>
            </a:r>
            <a:r>
              <a:rPr lang="en-US" dirty="0"/>
              <a:t>, </a:t>
            </a:r>
            <a:r>
              <a:rPr lang="en-US" dirty="0" err="1"/>
              <a:t>gereç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aletleri</a:t>
            </a:r>
            <a:r>
              <a:rPr lang="en-US" dirty="0"/>
              <a:t> </a:t>
            </a:r>
            <a:r>
              <a:rPr lang="en-US" dirty="0" err="1"/>
              <a:t>kapsayan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tamamı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ta </a:t>
            </a:r>
            <a:r>
              <a:rPr lang="en-US" dirty="0" err="1"/>
              <a:t>tanımlayabiliriz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Teknolojinin</a:t>
            </a:r>
            <a:r>
              <a:rPr lang="en-US" dirty="0"/>
              <a:t> </a:t>
            </a:r>
            <a:r>
              <a:rPr lang="en-US" dirty="0" err="1"/>
              <a:t>gelişmesiyle</a:t>
            </a:r>
            <a:r>
              <a:rPr lang="en-US" dirty="0"/>
              <a:t> </a:t>
            </a:r>
            <a:r>
              <a:rPr lang="en-US" dirty="0" err="1"/>
              <a:t>insanoğlu</a:t>
            </a:r>
            <a:r>
              <a:rPr lang="en-US" dirty="0"/>
              <a:t>,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imkanına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, her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yenisini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gördüğümüz</a:t>
            </a:r>
            <a:r>
              <a:rPr lang="en-US" dirty="0"/>
              <a:t> 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,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hayatımızın</a:t>
            </a:r>
            <a:r>
              <a:rPr lang="en-US" dirty="0"/>
              <a:t> tam </a:t>
            </a:r>
            <a:r>
              <a:rPr lang="en-US" dirty="0" err="1"/>
              <a:t>anlamı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parçası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949" y="3109479"/>
            <a:ext cx="212407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6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4187" y="896388"/>
            <a:ext cx="5781013" cy="4947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, </a:t>
            </a:r>
            <a:r>
              <a:rPr lang="en-US" dirty="0" err="1"/>
              <a:t>gözlemleyerek</a:t>
            </a:r>
            <a:r>
              <a:rPr lang="en-US" dirty="0"/>
              <a:t>,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esastır</a:t>
            </a:r>
            <a:r>
              <a:rPr lang="en-US" dirty="0"/>
              <a:t>.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. </a:t>
            </a:r>
            <a:r>
              <a:rPr lang="en-US" dirty="0" err="1"/>
              <a:t>Bilim</a:t>
            </a:r>
            <a:r>
              <a:rPr lang="en-US" dirty="0"/>
              <a:t>,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koşullarına</a:t>
            </a:r>
            <a:r>
              <a:rPr lang="en-US" dirty="0"/>
              <a:t> </a:t>
            </a:r>
            <a:r>
              <a:rPr lang="en-US" dirty="0" err="1"/>
              <a:t>kavuşmasına</a:t>
            </a:r>
            <a:r>
              <a:rPr lang="en-US" dirty="0"/>
              <a:t>, </a:t>
            </a:r>
            <a:r>
              <a:rPr lang="en-US" dirty="0" err="1"/>
              <a:t>bilinmeyen</a:t>
            </a:r>
            <a:r>
              <a:rPr lang="en-US" dirty="0"/>
              <a:t> </a:t>
            </a:r>
            <a:r>
              <a:rPr lang="en-US" dirty="0" err="1"/>
              <a:t>olguları</a:t>
            </a:r>
            <a:r>
              <a:rPr lang="en-US" dirty="0"/>
              <a:t> </a:t>
            </a:r>
            <a:r>
              <a:rPr lang="en-US" dirty="0" err="1"/>
              <a:t>bulmasına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şeyler</a:t>
            </a:r>
            <a:r>
              <a:rPr lang="en-US" dirty="0"/>
              <a:t> </a:t>
            </a:r>
            <a:r>
              <a:rPr lang="en-US" dirty="0" err="1"/>
              <a:t>öğrenmesine</a:t>
            </a:r>
            <a:r>
              <a:rPr lang="en-US" dirty="0"/>
              <a:t> </a:t>
            </a:r>
            <a:r>
              <a:rPr lang="en-US" dirty="0" err="1"/>
              <a:t>aracılık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dalları</a:t>
            </a:r>
            <a:r>
              <a:rPr lang="en-US" dirty="0"/>
              <a:t> </a:t>
            </a:r>
            <a:r>
              <a:rPr lang="en-US" dirty="0" err="1"/>
              <a:t>evrenin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seçer</a:t>
            </a:r>
            <a:r>
              <a:rPr lang="en-US" dirty="0"/>
              <a:t>, </a:t>
            </a:r>
            <a:r>
              <a:rPr lang="en-US" dirty="0" err="1"/>
              <a:t>deneysel</a:t>
            </a:r>
            <a:r>
              <a:rPr lang="en-US" dirty="0"/>
              <a:t> </a:t>
            </a:r>
            <a:r>
              <a:rPr lang="en-US" dirty="0" err="1"/>
              <a:t>yöntemlere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gerçekliğe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, </a:t>
            </a:r>
            <a:r>
              <a:rPr lang="en-US" dirty="0" err="1"/>
              <a:t>yasalar</a:t>
            </a:r>
            <a:r>
              <a:rPr lang="en-US" dirty="0"/>
              <a:t> </a:t>
            </a:r>
            <a:r>
              <a:rPr lang="en-US" dirty="0" err="1"/>
              <a:t>çıkarmaya</a:t>
            </a:r>
            <a:r>
              <a:rPr lang="en-US" dirty="0"/>
              <a:t> </a:t>
            </a:r>
            <a:r>
              <a:rPr lang="en-US" dirty="0" err="1"/>
              <a:t>çalışır</a:t>
            </a:r>
            <a:r>
              <a:rPr lang="en-US" dirty="0"/>
              <a:t>.  Einstein, </a:t>
            </a:r>
            <a:r>
              <a:rPr lang="en-US" dirty="0" err="1"/>
              <a:t>bilimi</a:t>
            </a:r>
            <a:r>
              <a:rPr lang="en-US" dirty="0"/>
              <a:t> “her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düzenden</a:t>
            </a:r>
            <a:r>
              <a:rPr lang="en-US" dirty="0"/>
              <a:t> </a:t>
            </a:r>
            <a:r>
              <a:rPr lang="en-US" dirty="0" err="1"/>
              <a:t>yoksun</a:t>
            </a:r>
            <a:r>
              <a:rPr lang="en-US" dirty="0"/>
              <a:t> </a:t>
            </a:r>
            <a:r>
              <a:rPr lang="en-US" dirty="0" err="1"/>
              <a:t>duyu</a:t>
            </a:r>
            <a:r>
              <a:rPr lang="en-US" dirty="0"/>
              <a:t> </a:t>
            </a:r>
            <a:r>
              <a:rPr lang="en-US" dirty="0" err="1"/>
              <a:t>verileri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düşünceler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uygunluk</a:t>
            </a:r>
            <a:r>
              <a:rPr lang="en-US" dirty="0"/>
              <a:t> </a:t>
            </a:r>
            <a:r>
              <a:rPr lang="en-US" dirty="0" err="1"/>
              <a:t>sağlama</a:t>
            </a:r>
            <a:r>
              <a:rPr lang="en-US" dirty="0"/>
              <a:t> </a:t>
            </a:r>
            <a:r>
              <a:rPr lang="en-US" dirty="0" err="1"/>
              <a:t>çabası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tanımlamıştır</a:t>
            </a:r>
            <a:r>
              <a:rPr lang="en-US" dirty="0"/>
              <a:t>.</a:t>
            </a:r>
          </a:p>
        </p:txBody>
      </p:sp>
      <p:pic>
        <p:nvPicPr>
          <p:cNvPr id="1026" name="Picture 2" descr="upload.wikimedia.org/wikipedia/commons/d/d3/Alb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60420" y="896388"/>
            <a:ext cx="3766648" cy="502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44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dia technologies conce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4224" y="66675"/>
            <a:ext cx="5057775" cy="664845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Yüzyıllardır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insanoğlunun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yeryüzündeki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yaşama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ortamına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duyduğu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merak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onu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yaşam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standartlarını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artırmak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çalışma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yapmaya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yöneltmiş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doğal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görünen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olayları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çabası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aslında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dünyanın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gizemlerle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olduğunu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bunları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çözümlemek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gerektiği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gerçeğini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doğurmuştur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Geleneksel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çözmeye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odaklansa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ileri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safhalara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bölünen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türleri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çözmeyi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çözümden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ilerlemeyi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kapsar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Geçmişe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bakıldığında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sayılan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dallarından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bazıları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err="1">
                <a:solidFill>
                  <a:schemeClr val="bg1"/>
                </a:solidFill>
              </a:rPr>
              <a:t>matematik</a:t>
            </a:r>
            <a:r>
              <a:rPr lang="en-US" dirty="0">
                <a:solidFill>
                  <a:schemeClr val="bg1"/>
                </a:solidFill>
              </a:rPr>
              <a:t>, </a:t>
            </a:r>
            <a:r>
              <a:rPr lang="en-US" dirty="0" err="1">
                <a:solidFill>
                  <a:schemeClr val="bg1"/>
                </a:solidFill>
              </a:rPr>
              <a:t>geometri</a:t>
            </a:r>
            <a:r>
              <a:rPr lang="en-US" dirty="0">
                <a:solidFill>
                  <a:schemeClr val="bg1"/>
                </a:solidFill>
              </a:rPr>
              <a:t>, </a:t>
            </a:r>
            <a:r>
              <a:rPr lang="en-US" dirty="0" err="1">
                <a:solidFill>
                  <a:schemeClr val="bg1"/>
                </a:solidFill>
              </a:rPr>
              <a:t>gök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bilimi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err="1">
                <a:solidFill>
                  <a:schemeClr val="bg1"/>
                </a:solidFill>
              </a:rPr>
              <a:t>tıptır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çeşitli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matematiksel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çözümleme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sistemlerinin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geliştirildiği</a:t>
            </a:r>
            <a:r>
              <a:rPr lang="en-US" dirty="0">
                <a:solidFill>
                  <a:schemeClr val="bg1"/>
                </a:solidFill>
              </a:rPr>
              <a:t> ilk </a:t>
            </a:r>
            <a:r>
              <a:rPr lang="en-US" dirty="0" err="1">
                <a:solidFill>
                  <a:schemeClr val="bg1"/>
                </a:solidFill>
              </a:rPr>
              <a:t>zamanlardan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hâlâ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formüller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sistemler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kuramlar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geliştirilmektedir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bilimin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sürekliliğine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örnektir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Bilimsel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yasalar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vazgeçilmez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öğeleri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olsa</a:t>
            </a:r>
            <a:r>
              <a:rPr lang="en-US" dirty="0">
                <a:solidFill>
                  <a:schemeClr val="bg1"/>
                </a:solidFill>
              </a:rPr>
              <a:t> da, </a:t>
            </a:r>
            <a:r>
              <a:rPr lang="en-US" dirty="0" err="1">
                <a:solidFill>
                  <a:schemeClr val="bg1"/>
                </a:solidFill>
              </a:rPr>
              <a:t>hâlen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doğruluğu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tartışılır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düzeydedir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dayanır</a:t>
            </a:r>
            <a:r>
              <a:rPr lang="en-US" dirty="0">
                <a:solidFill>
                  <a:schemeClr val="bg1"/>
                </a:solidFill>
              </a:rPr>
              <a:t>. Bu </a:t>
            </a:r>
            <a:r>
              <a:rPr lang="en-US" dirty="0" err="1">
                <a:solidFill>
                  <a:schemeClr val="bg1"/>
                </a:solidFill>
              </a:rPr>
              <a:t>evre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işlenen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konuyu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inandırıcı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kılmanın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yanında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belirli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çerçeveye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oturtur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kâğıt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üzerinde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yasalaşabilir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niteliğine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bürünebilir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Bilimin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sonsuz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değiştirilemez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durumdur</a:t>
            </a:r>
            <a:r>
              <a:rPr lang="en-US" dirty="0">
                <a:solidFill>
                  <a:schemeClr val="bg1"/>
                </a:solidFill>
              </a:rPr>
              <a:t>. Zaman </a:t>
            </a:r>
            <a:r>
              <a:rPr lang="en-US" dirty="0" err="1">
                <a:solidFill>
                  <a:schemeClr val="bg1"/>
                </a:solidFill>
              </a:rPr>
              <a:t>içinde</a:t>
            </a:r>
            <a:r>
              <a:rPr lang="en-US" dirty="0">
                <a:solidFill>
                  <a:schemeClr val="bg1"/>
                </a:solidFill>
              </a:rPr>
              <a:t> alt </a:t>
            </a:r>
            <a:r>
              <a:rPr lang="en-US" dirty="0" err="1">
                <a:solidFill>
                  <a:schemeClr val="bg1"/>
                </a:solidFill>
              </a:rPr>
              <a:t>dallara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bölünen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, </a:t>
            </a:r>
            <a:r>
              <a:rPr lang="en-US" i="1" dirty="0" err="1">
                <a:solidFill>
                  <a:schemeClr val="bg1"/>
                </a:solidFill>
              </a:rPr>
              <a:t>sayısal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i="1" dirty="0" err="1">
                <a:solidFill>
                  <a:schemeClr val="bg1"/>
                </a:solidFill>
              </a:rPr>
              <a:t>sosyal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err="1">
                <a:solidFill>
                  <a:schemeClr val="bg1"/>
                </a:solidFill>
              </a:rPr>
              <a:t>alanlarda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bürünmüş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fakat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nitelik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açısından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amaca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hizmet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etmeyi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sürdürmüştür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Teknoloji’de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gerçeklikler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önüne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alınarak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bilimin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elde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ettiği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genel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kesin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kurallara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göre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insan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 dirty="0" err="1">
                <a:solidFill>
                  <a:schemeClr val="bg1"/>
                </a:solidFill>
              </a:rPr>
              <a:t>yaşamını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kolaylaştıran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mekanik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ya</a:t>
            </a:r>
            <a:r>
              <a:rPr lang="en-US" b="1" dirty="0">
                <a:solidFill>
                  <a:schemeClr val="bg1"/>
                </a:solidFill>
              </a:rPr>
              <a:t> da </a:t>
            </a:r>
            <a:r>
              <a:rPr lang="en-US" b="1" dirty="0" err="1">
                <a:solidFill>
                  <a:schemeClr val="bg1"/>
                </a:solidFill>
              </a:rPr>
              <a:t>elektronik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aletler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yapılmaktadır</a:t>
            </a:r>
            <a:r>
              <a:rPr lang="en-US" dirty="0">
                <a:solidFill>
                  <a:schemeClr val="bg1"/>
                </a:solidFill>
              </a:rPr>
              <a:t>. </a:t>
            </a:r>
            <a:r>
              <a:rPr lang="en-US" dirty="0" err="1">
                <a:solidFill>
                  <a:schemeClr val="bg1"/>
                </a:solidFill>
              </a:rPr>
              <a:t>Teknolojinin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sınırı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Yeni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buluşlar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teknolojinin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kaynağını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oluşturmaktadır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Bilim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teknolojiye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altyapı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oluşturur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Teknoloji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karşılığı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Bilim’e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araştırma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geliştirme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buluşlarda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kolaylık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sağlar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08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1" y="-390525"/>
            <a:ext cx="10018713" cy="1752599"/>
          </a:xfrm>
        </p:spPr>
        <p:txBody>
          <a:bodyPr/>
          <a:lstStyle/>
          <a:p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İlişki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Farklar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0" y="800100"/>
            <a:ext cx="10898190" cy="60579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keşfedilmemiş</a:t>
            </a:r>
            <a:r>
              <a:rPr lang="en-US" dirty="0"/>
              <a:t> </a:t>
            </a:r>
            <a:r>
              <a:rPr lang="en-US" dirty="0" err="1"/>
              <a:t>gerçekleri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bulma</a:t>
            </a:r>
            <a:r>
              <a:rPr lang="en-US" dirty="0"/>
              <a:t> </a:t>
            </a:r>
            <a:r>
              <a:rPr lang="en-US" dirty="0" err="1"/>
              <a:t>çalışmasıdır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, </a:t>
            </a:r>
            <a:r>
              <a:rPr lang="en-US" dirty="0" err="1"/>
              <a:t>kuramsallaştırma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 Bu </a:t>
            </a:r>
            <a:r>
              <a:rPr lang="en-US" dirty="0" err="1"/>
              <a:t>doğrultuda</a:t>
            </a:r>
            <a:r>
              <a:rPr lang="en-US" dirty="0"/>
              <a:t> </a:t>
            </a:r>
            <a:r>
              <a:rPr lang="en-US" dirty="0" err="1"/>
              <a:t>hipotezler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teoriler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ilerler</a:t>
            </a:r>
            <a:r>
              <a:rPr lang="en-US" dirty="0"/>
              <a:t>,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peşinde</a:t>
            </a:r>
            <a:r>
              <a:rPr lang="en-US" dirty="0"/>
              <a:t> </a:t>
            </a:r>
            <a:r>
              <a:rPr lang="en-US" dirty="0" err="1"/>
              <a:t>koşar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onları</a:t>
            </a:r>
            <a:r>
              <a:rPr lang="en-US" dirty="0"/>
              <a:t> </a:t>
            </a:r>
            <a:r>
              <a:rPr lang="en-US" dirty="0" err="1"/>
              <a:t>yorumlar</a:t>
            </a:r>
            <a:r>
              <a:rPr lang="en-US" dirty="0"/>
              <a:t>.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gerçekleri</a:t>
            </a:r>
            <a:r>
              <a:rPr lang="en-US" dirty="0"/>
              <a:t> </a:t>
            </a:r>
            <a:r>
              <a:rPr lang="en-US" dirty="0" err="1"/>
              <a:t>pratik</a:t>
            </a:r>
            <a:r>
              <a:rPr lang="en-US" dirty="0"/>
              <a:t> </a:t>
            </a:r>
            <a:r>
              <a:rPr lang="en-US" dirty="0" err="1"/>
              <a:t>yaşama</a:t>
            </a:r>
            <a:r>
              <a:rPr lang="en-US" dirty="0"/>
              <a:t> </a:t>
            </a:r>
            <a:r>
              <a:rPr lang="en-US" dirty="0" err="1"/>
              <a:t>dökmek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zorlama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uzmanlaşma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amaçlarına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eylemidir</a:t>
            </a:r>
            <a:r>
              <a:rPr lang="en-US" dirty="0"/>
              <a:t>. </a:t>
            </a:r>
            <a:r>
              <a:rPr lang="en-US" dirty="0" err="1"/>
              <a:t>Görüldüğü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olmakla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birbirlerini</a:t>
            </a:r>
            <a:r>
              <a:rPr lang="en-US" dirty="0"/>
              <a:t> </a:t>
            </a:r>
            <a:r>
              <a:rPr lang="en-US" dirty="0" err="1"/>
              <a:t>tamamlamaktadır</a:t>
            </a:r>
            <a:r>
              <a:rPr lang="en-US" dirty="0"/>
              <a:t>.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kavramsal</a:t>
            </a:r>
            <a:r>
              <a:rPr lang="en-US" dirty="0"/>
              <a:t>,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uygulamaya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pratiğe</a:t>
            </a:r>
            <a:r>
              <a:rPr lang="en-US" dirty="0"/>
              <a:t> </a:t>
            </a:r>
            <a:r>
              <a:rPr lang="en-US" dirty="0" err="1"/>
              <a:t>yöneliktir</a:t>
            </a:r>
            <a:r>
              <a:rPr lang="en-US" dirty="0"/>
              <a:t>. </a:t>
            </a:r>
            <a:r>
              <a:rPr lang="en-US" dirty="0" err="1"/>
              <a:t>Yazımızın</a:t>
            </a:r>
            <a:r>
              <a:rPr lang="en-US" dirty="0"/>
              <a:t> </a:t>
            </a:r>
            <a:r>
              <a:rPr lang="en-US" dirty="0" err="1"/>
              <a:t>başındaki</a:t>
            </a:r>
            <a:r>
              <a:rPr lang="en-US" dirty="0"/>
              <a:t> </a:t>
            </a:r>
            <a:r>
              <a:rPr lang="en-US" dirty="0" err="1"/>
              <a:t>bahsedildiği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yönlendirici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güdüsü</a:t>
            </a:r>
            <a:r>
              <a:rPr lang="en-US" dirty="0"/>
              <a:t> </a:t>
            </a:r>
            <a:r>
              <a:rPr lang="en-US" dirty="0" err="1"/>
              <a:t>ister</a:t>
            </a:r>
            <a:r>
              <a:rPr lang="en-US" dirty="0"/>
              <a:t> </a:t>
            </a:r>
            <a:r>
              <a:rPr lang="en-US" dirty="0" err="1"/>
              <a:t>korku</a:t>
            </a:r>
            <a:r>
              <a:rPr lang="en-US" dirty="0"/>
              <a:t>, </a:t>
            </a:r>
            <a:r>
              <a:rPr lang="en-US" dirty="0" err="1"/>
              <a:t>ister</a:t>
            </a:r>
            <a:r>
              <a:rPr lang="en-US" dirty="0"/>
              <a:t> </a:t>
            </a:r>
            <a:r>
              <a:rPr lang="en-US" dirty="0" err="1"/>
              <a:t>merak</a:t>
            </a:r>
            <a:r>
              <a:rPr lang="en-US" dirty="0"/>
              <a:t>, </a:t>
            </a:r>
            <a:r>
              <a:rPr lang="en-US" dirty="0" err="1"/>
              <a:t>isterse</a:t>
            </a:r>
            <a:r>
              <a:rPr lang="en-US" dirty="0"/>
              <a:t> </a:t>
            </a:r>
            <a:r>
              <a:rPr lang="en-US" dirty="0" err="1"/>
              <a:t>yararlanmak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hükmetmek</a:t>
            </a:r>
            <a:r>
              <a:rPr lang="en-US" dirty="0"/>
              <a:t> </a:t>
            </a:r>
            <a:r>
              <a:rPr lang="en-US" dirty="0" err="1"/>
              <a:t>olsun</a:t>
            </a:r>
            <a:r>
              <a:rPr lang="en-US" dirty="0"/>
              <a:t>,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doğayı</a:t>
            </a:r>
            <a:r>
              <a:rPr lang="en-US" dirty="0"/>
              <a:t> </a:t>
            </a:r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çabası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süreciyken</a:t>
            </a:r>
            <a:r>
              <a:rPr lang="en-US" dirty="0"/>
              <a:t>,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uğurda</a:t>
            </a:r>
            <a:r>
              <a:rPr lang="en-US" dirty="0"/>
              <a:t>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geliştirdiği</a:t>
            </a:r>
            <a:r>
              <a:rPr lang="en-US" dirty="0"/>
              <a:t> </a:t>
            </a:r>
            <a:r>
              <a:rPr lang="en-US" dirty="0" err="1"/>
              <a:t>alet</a:t>
            </a:r>
            <a:r>
              <a:rPr lang="en-US" dirty="0"/>
              <a:t>, </a:t>
            </a:r>
            <a:r>
              <a:rPr lang="en-US" dirty="0" err="1"/>
              <a:t>ürün</a:t>
            </a:r>
            <a:r>
              <a:rPr lang="en-US" dirty="0"/>
              <a:t>,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etmektir</a:t>
            </a:r>
            <a:r>
              <a:rPr lang="en-US" dirty="0"/>
              <a:t>.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insanoğlu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öğrenmekte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kavramlaştırmakta</a:t>
            </a:r>
            <a:r>
              <a:rPr lang="en-US" dirty="0"/>
              <a:t>,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yararına</a:t>
            </a:r>
            <a:r>
              <a:rPr lang="en-US" dirty="0"/>
              <a:t> </a:t>
            </a:r>
            <a:r>
              <a:rPr lang="en-US" dirty="0" err="1"/>
              <a:t>dönüştürmektedir</a:t>
            </a:r>
            <a:r>
              <a:rPr lang="en-US" dirty="0"/>
              <a:t>. Bu </a:t>
            </a:r>
            <a:r>
              <a:rPr lang="en-US" dirty="0" err="1"/>
              <a:t>bağlamda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son </a:t>
            </a:r>
            <a:r>
              <a:rPr lang="en-US" dirty="0" err="1"/>
              <a:t>yüzyıllarda</a:t>
            </a:r>
            <a:r>
              <a:rPr lang="en-US" dirty="0"/>
              <a:t>*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gelişebilmek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bilime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duymaktadır</a:t>
            </a:r>
            <a:r>
              <a:rPr lang="en-US" dirty="0"/>
              <a:t>. </a:t>
            </a:r>
            <a:r>
              <a:rPr lang="en-US" dirty="0" err="1"/>
              <a:t>Yenilikçilik</a:t>
            </a:r>
            <a:r>
              <a:rPr lang="en-US" dirty="0"/>
              <a:t> </a:t>
            </a:r>
            <a:r>
              <a:rPr lang="en-US" dirty="0" err="1"/>
              <a:t>aşamasında</a:t>
            </a:r>
            <a:r>
              <a:rPr lang="en-US" dirty="0"/>
              <a:t> </a:t>
            </a:r>
            <a:r>
              <a:rPr lang="en-US" dirty="0" err="1"/>
              <a:t>deneme-yanılma</a:t>
            </a:r>
            <a:r>
              <a:rPr lang="en-US" dirty="0"/>
              <a:t>, </a:t>
            </a:r>
            <a:r>
              <a:rPr lang="en-US" dirty="0" err="1"/>
              <a:t>tesadüfle</a:t>
            </a:r>
            <a:r>
              <a:rPr lang="en-US" dirty="0"/>
              <a:t> </a:t>
            </a:r>
            <a:r>
              <a:rPr lang="en-US" dirty="0" err="1"/>
              <a:t>bulma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de </a:t>
            </a:r>
            <a:r>
              <a:rPr lang="en-US" dirty="0" err="1"/>
              <a:t>içerebilmekle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somut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ilerleyebilmek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bilimden</a:t>
            </a:r>
            <a:r>
              <a:rPr lang="en-US" dirty="0"/>
              <a:t> </a:t>
            </a:r>
            <a:r>
              <a:rPr lang="en-US" dirty="0" err="1"/>
              <a:t>yola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ABD, </a:t>
            </a:r>
            <a:r>
              <a:rPr lang="en-US" dirty="0" err="1"/>
              <a:t>Japonya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Almanya’da</a:t>
            </a:r>
            <a:r>
              <a:rPr lang="en-US" dirty="0"/>
              <a:t> </a:t>
            </a:r>
            <a:r>
              <a:rPr lang="en-US" dirty="0" err="1"/>
              <a:t>bilhassa</a:t>
            </a:r>
            <a:r>
              <a:rPr lang="en-US" dirty="0"/>
              <a:t> da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ülkelerdeki</a:t>
            </a:r>
            <a:r>
              <a:rPr lang="en-US" dirty="0"/>
              <a:t> </a:t>
            </a:r>
            <a:r>
              <a:rPr lang="en-US" dirty="0" err="1"/>
              <a:t>üniversite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laboratuarlarda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çalışmalarda</a:t>
            </a:r>
            <a:r>
              <a:rPr lang="en-US" dirty="0"/>
              <a:t> (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)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somut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teknolojiye</a:t>
            </a:r>
            <a:r>
              <a:rPr lang="en-US" dirty="0"/>
              <a:t> </a:t>
            </a:r>
            <a:r>
              <a:rPr lang="en-US" dirty="0" err="1"/>
              <a:t>dönüştürülmekte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kavram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bağlantı</a:t>
            </a:r>
            <a:r>
              <a:rPr lang="en-US" dirty="0"/>
              <a:t> </a:t>
            </a:r>
            <a:r>
              <a:rPr lang="en-US" dirty="0" err="1"/>
              <a:t>önemsenmektedir</a:t>
            </a:r>
            <a:r>
              <a:rPr lang="en-US" dirty="0"/>
              <a:t>. Bu </a:t>
            </a:r>
            <a:r>
              <a:rPr lang="en-US" dirty="0" err="1"/>
              <a:t>olgu</a:t>
            </a:r>
            <a:r>
              <a:rPr lang="en-US" dirty="0"/>
              <a:t>, </a:t>
            </a:r>
            <a:r>
              <a:rPr lang="en-US" dirty="0" err="1"/>
              <a:t>ülkemiz</a:t>
            </a:r>
            <a:r>
              <a:rPr lang="en-US" dirty="0"/>
              <a:t> </a:t>
            </a:r>
            <a:r>
              <a:rPr lang="en-US" dirty="0" err="1"/>
              <a:t>üniversitelerinin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eksiklerinden</a:t>
            </a:r>
            <a:r>
              <a:rPr lang="en-US" dirty="0"/>
              <a:t> </a:t>
            </a:r>
            <a:r>
              <a:rPr lang="en-US" dirty="0" err="1"/>
              <a:t>birisidir</a:t>
            </a:r>
            <a:r>
              <a:rPr lang="en-US" dirty="0"/>
              <a:t>. </a:t>
            </a:r>
            <a:r>
              <a:rPr lang="en-US" dirty="0" err="1"/>
              <a:t>Bilme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katkıda</a:t>
            </a:r>
            <a:r>
              <a:rPr lang="en-US" dirty="0"/>
              <a:t> </a:t>
            </a:r>
            <a:r>
              <a:rPr lang="en-US" dirty="0" err="1"/>
              <a:t>bulunacak</a:t>
            </a:r>
            <a:r>
              <a:rPr lang="en-US" dirty="0"/>
              <a:t> </a:t>
            </a:r>
            <a:r>
              <a:rPr lang="en-US" dirty="0" err="1"/>
              <a:t>orijinal</a:t>
            </a:r>
            <a:r>
              <a:rPr lang="en-US" dirty="0"/>
              <a:t> </a:t>
            </a:r>
            <a:r>
              <a:rPr lang="en-US" dirty="0" err="1"/>
              <a:t>amprik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sığ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üniversitemizde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teknolojiye</a:t>
            </a:r>
            <a:r>
              <a:rPr lang="en-US" dirty="0"/>
              <a:t>,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sanayinin</a:t>
            </a:r>
            <a:r>
              <a:rPr lang="en-US" dirty="0"/>
              <a:t> </a:t>
            </a:r>
            <a:r>
              <a:rPr lang="en-US" dirty="0" err="1"/>
              <a:t>kullanımına</a:t>
            </a:r>
            <a:r>
              <a:rPr lang="en-US" dirty="0"/>
              <a:t> </a:t>
            </a:r>
            <a:r>
              <a:rPr lang="en-US" dirty="0" err="1"/>
              <a:t>sunmak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çaba</a:t>
            </a:r>
            <a:r>
              <a:rPr lang="en-US" dirty="0"/>
              <a:t> </a:t>
            </a:r>
            <a:r>
              <a:rPr lang="en-US" dirty="0" err="1"/>
              <a:t>nadiren</a:t>
            </a:r>
            <a:r>
              <a:rPr lang="en-US" dirty="0"/>
              <a:t> </a:t>
            </a:r>
            <a:r>
              <a:rPr lang="en-US" dirty="0" err="1"/>
              <a:t>görülmektedir</a:t>
            </a:r>
            <a:r>
              <a:rPr lang="en-US" dirty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de </a:t>
            </a:r>
            <a:r>
              <a:rPr lang="en-US" dirty="0" err="1"/>
              <a:t>aslında</a:t>
            </a:r>
            <a:r>
              <a:rPr lang="en-US" dirty="0"/>
              <a:t> </a:t>
            </a:r>
            <a:r>
              <a:rPr lang="en-US" dirty="0" err="1"/>
              <a:t>eksiktir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teknolojiyi</a:t>
            </a:r>
            <a:r>
              <a:rPr lang="en-US" dirty="0"/>
              <a:t> </a:t>
            </a:r>
            <a:r>
              <a:rPr lang="en-US" dirty="0" err="1"/>
              <a:t>geriden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yurtdışı</a:t>
            </a:r>
            <a:r>
              <a:rPr lang="en-US" dirty="0"/>
              <a:t> </a:t>
            </a:r>
            <a:r>
              <a:rPr lang="en-US" dirty="0" err="1"/>
              <a:t>firmalara</a:t>
            </a:r>
            <a:r>
              <a:rPr lang="en-US" dirty="0"/>
              <a:t> </a:t>
            </a:r>
            <a:r>
              <a:rPr lang="en-US" dirty="0" err="1"/>
              <a:t>lisans</a:t>
            </a:r>
            <a:r>
              <a:rPr lang="en-US" dirty="0"/>
              <a:t> </a:t>
            </a:r>
            <a:r>
              <a:rPr lang="en-US" dirty="0" err="1"/>
              <a:t>ücreti</a:t>
            </a:r>
            <a:r>
              <a:rPr lang="en-US" dirty="0"/>
              <a:t> </a:t>
            </a:r>
            <a:r>
              <a:rPr lang="en-US" dirty="0" err="1"/>
              <a:t>ödeyerek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taklit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firmalarımızın</a:t>
            </a:r>
            <a:r>
              <a:rPr lang="en-US" dirty="0"/>
              <a:t> </a:t>
            </a:r>
            <a:r>
              <a:rPr lang="en-US" dirty="0" err="1"/>
              <a:t>çoğunun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geliştirerek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/>
              <a:t>üniversiteleri</a:t>
            </a:r>
            <a:r>
              <a:rPr lang="en-US" dirty="0"/>
              <a:t> </a:t>
            </a:r>
            <a:r>
              <a:rPr lang="en-US" dirty="0" err="1"/>
              <a:t>zorlayarak</a:t>
            </a:r>
            <a:r>
              <a:rPr lang="en-US" dirty="0"/>
              <a:t> </a:t>
            </a:r>
            <a:r>
              <a:rPr lang="en-US" dirty="0" err="1"/>
              <a:t>sektörlerinde</a:t>
            </a:r>
            <a:r>
              <a:rPr lang="en-US" dirty="0"/>
              <a:t> </a:t>
            </a:r>
            <a:r>
              <a:rPr lang="en-US" dirty="0" err="1"/>
              <a:t>yenilikçi</a:t>
            </a:r>
            <a:r>
              <a:rPr lang="en-US" dirty="0"/>
              <a:t> </a:t>
            </a:r>
            <a:r>
              <a:rPr lang="en-US" dirty="0" err="1"/>
              <a:t>adım</a:t>
            </a:r>
            <a:r>
              <a:rPr lang="en-US" dirty="0"/>
              <a:t> </a:t>
            </a:r>
            <a:r>
              <a:rPr lang="en-US" dirty="0" err="1"/>
              <a:t>atma</a:t>
            </a:r>
            <a:r>
              <a:rPr lang="en-US" dirty="0"/>
              <a:t> </a:t>
            </a:r>
            <a:r>
              <a:rPr lang="en-US" dirty="0" err="1"/>
              <a:t>kaygısı</a:t>
            </a:r>
            <a:r>
              <a:rPr lang="en-US" dirty="0"/>
              <a:t> da (Ford, </a:t>
            </a:r>
            <a:r>
              <a:rPr lang="en-US" dirty="0" err="1"/>
              <a:t>Oyak</a:t>
            </a:r>
            <a:r>
              <a:rPr lang="en-US" dirty="0"/>
              <a:t> Renault, </a:t>
            </a:r>
            <a:r>
              <a:rPr lang="en-US" dirty="0" err="1"/>
              <a:t>Tofaş</a:t>
            </a:r>
            <a:r>
              <a:rPr lang="en-US" dirty="0"/>
              <a:t>, BSH, </a:t>
            </a:r>
            <a:r>
              <a:rPr lang="en-US" dirty="0" err="1"/>
              <a:t>Arçelik</a:t>
            </a:r>
            <a:r>
              <a:rPr lang="en-US" dirty="0"/>
              <a:t>, , </a:t>
            </a:r>
            <a:r>
              <a:rPr lang="en-US" dirty="0" err="1"/>
              <a:t>Yonca-Onuk</a:t>
            </a:r>
            <a:r>
              <a:rPr lang="en-US" dirty="0"/>
              <a:t>, </a:t>
            </a:r>
            <a:r>
              <a:rPr lang="en-US" dirty="0" err="1"/>
              <a:t>Söktaş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istisnai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firmalar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) </a:t>
            </a:r>
            <a:r>
              <a:rPr lang="en-US" dirty="0" err="1"/>
              <a:t>nadiren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durumdur</a:t>
            </a:r>
            <a:r>
              <a:rPr lang="en-US" dirty="0"/>
              <a:t>. </a:t>
            </a:r>
            <a:r>
              <a:rPr lang="en-US" dirty="0" err="1"/>
              <a:t>Halbuki</a:t>
            </a:r>
            <a:r>
              <a:rPr lang="en-US" dirty="0"/>
              <a:t>, </a:t>
            </a:r>
            <a:r>
              <a:rPr lang="en-US" dirty="0" err="1"/>
              <a:t>uzun</a:t>
            </a:r>
            <a:r>
              <a:rPr lang="en-US" dirty="0"/>
              <a:t> zaman </a:t>
            </a:r>
            <a:r>
              <a:rPr lang="en-US" dirty="0" err="1"/>
              <a:t>diliminde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etkinliğini</a:t>
            </a:r>
            <a:r>
              <a:rPr lang="en-US" dirty="0"/>
              <a:t> </a:t>
            </a:r>
            <a:r>
              <a:rPr lang="en-US" dirty="0" err="1"/>
              <a:t>arttırabilmek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bilime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duymaktadır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yandan</a:t>
            </a:r>
            <a:r>
              <a:rPr lang="en-US" dirty="0"/>
              <a:t>,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tersi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de </a:t>
            </a:r>
            <a:r>
              <a:rPr lang="en-US" dirty="0" err="1"/>
              <a:t>geçerlidir</a:t>
            </a:r>
            <a:r>
              <a:rPr lang="en-US" dirty="0"/>
              <a:t>. </a:t>
            </a:r>
            <a:r>
              <a:rPr lang="en-US" dirty="0" err="1"/>
              <a:t>Teknolojinin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uzayı</a:t>
            </a:r>
            <a:r>
              <a:rPr lang="en-US" dirty="0"/>
              <a:t> </a:t>
            </a:r>
            <a:r>
              <a:rPr lang="en-US" dirty="0" err="1"/>
              <a:t>incelediğimiz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teleskoplar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uzay</a:t>
            </a:r>
            <a:r>
              <a:rPr lang="en-US" dirty="0"/>
              <a:t> </a:t>
            </a:r>
            <a:r>
              <a:rPr lang="en-US" dirty="0" err="1"/>
              <a:t>araçları</a:t>
            </a:r>
            <a:r>
              <a:rPr lang="en-US" dirty="0"/>
              <a:t>) </a:t>
            </a:r>
            <a:r>
              <a:rPr lang="en-US" dirty="0" err="1"/>
              <a:t>bilimin</a:t>
            </a:r>
            <a:r>
              <a:rPr lang="en-US" dirty="0"/>
              <a:t> </a:t>
            </a:r>
            <a:r>
              <a:rPr lang="en-US" dirty="0" err="1"/>
              <a:t>ilerlemesini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uzayın</a:t>
            </a:r>
            <a:r>
              <a:rPr lang="en-US" dirty="0"/>
              <a:t> </a:t>
            </a:r>
            <a:r>
              <a:rPr lang="en-US" dirty="0" err="1"/>
              <a:t>anlaşılmasını</a:t>
            </a:r>
            <a:r>
              <a:rPr lang="en-US" dirty="0"/>
              <a:t>) </a:t>
            </a:r>
            <a:r>
              <a:rPr lang="en-US" dirty="0" err="1"/>
              <a:t>kolaylaştırmaktadır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6971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Bilimin</a:t>
            </a:r>
            <a:r>
              <a:rPr lang="en-US" b="1" dirty="0"/>
              <a:t> </a:t>
            </a:r>
            <a:r>
              <a:rPr lang="en-US" b="1" dirty="0" err="1"/>
              <a:t>Sonucu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Teknoloji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85925"/>
            <a:ext cx="10018713" cy="4105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/>
              <a:t>Bilimin</a:t>
            </a:r>
            <a:r>
              <a:rPr lang="en-US" sz="2800" b="1" dirty="0"/>
              <a:t> </a:t>
            </a:r>
            <a:r>
              <a:rPr lang="en-US" sz="2800" b="1" dirty="0" err="1"/>
              <a:t>bir</a:t>
            </a:r>
            <a:r>
              <a:rPr lang="en-US" sz="2800" b="1" dirty="0"/>
              <a:t> </a:t>
            </a:r>
            <a:r>
              <a:rPr lang="en-US" sz="2800" b="1" dirty="0" err="1"/>
              <a:t>sonucu</a:t>
            </a:r>
            <a:r>
              <a:rPr lang="en-US" sz="2800" b="1" dirty="0"/>
              <a:t> </a:t>
            </a:r>
            <a:r>
              <a:rPr lang="en-US" sz="2800" b="1" dirty="0" err="1"/>
              <a:t>olarak</a:t>
            </a:r>
            <a:r>
              <a:rPr lang="en-US" sz="2800" b="1" dirty="0"/>
              <a:t> </a:t>
            </a:r>
            <a:r>
              <a:rPr lang="en-US" sz="2800" b="1" dirty="0" err="1"/>
              <a:t>ortaya</a:t>
            </a:r>
            <a:r>
              <a:rPr lang="en-US" sz="2800" b="1" dirty="0"/>
              <a:t> </a:t>
            </a:r>
            <a:r>
              <a:rPr lang="en-US" sz="2800" b="1" dirty="0" err="1"/>
              <a:t>çıkan</a:t>
            </a:r>
            <a:r>
              <a:rPr lang="en-US" sz="2800" b="1" dirty="0"/>
              <a:t> </a:t>
            </a:r>
            <a:r>
              <a:rPr lang="en-US" sz="2800" b="1" dirty="0" err="1"/>
              <a:t>teknoloji</a:t>
            </a:r>
            <a:r>
              <a:rPr lang="en-US" sz="2800" b="1" dirty="0"/>
              <a:t>,</a:t>
            </a:r>
            <a:r>
              <a:rPr lang="en-US" sz="2800" dirty="0"/>
              <a:t> </a:t>
            </a:r>
            <a:r>
              <a:rPr lang="en-US" sz="2800" dirty="0" err="1"/>
              <a:t>hayatımızı</a:t>
            </a:r>
            <a:r>
              <a:rPr lang="en-US" sz="2800" dirty="0"/>
              <a:t> her </a:t>
            </a:r>
            <a:r>
              <a:rPr lang="en-US" sz="2800" dirty="0" err="1"/>
              <a:t>alanda</a:t>
            </a:r>
            <a:r>
              <a:rPr lang="en-US" sz="2800" dirty="0"/>
              <a:t> </a:t>
            </a:r>
            <a:r>
              <a:rPr lang="en-US" sz="2800" dirty="0" err="1"/>
              <a:t>kolaylaştırmayı</a:t>
            </a:r>
            <a:r>
              <a:rPr lang="en-US" sz="2800" dirty="0"/>
              <a:t> </a:t>
            </a:r>
            <a:r>
              <a:rPr lang="en-US" sz="2800" dirty="0" err="1"/>
              <a:t>başarmış</a:t>
            </a:r>
            <a:r>
              <a:rPr lang="en-US" sz="2800" dirty="0"/>
              <a:t> </a:t>
            </a:r>
            <a:r>
              <a:rPr lang="en-US" sz="2800" dirty="0" err="1"/>
              <a:t>durumda</a:t>
            </a:r>
            <a:r>
              <a:rPr lang="en-US" sz="2800" dirty="0"/>
              <a:t>. </a:t>
            </a:r>
            <a:r>
              <a:rPr lang="en-US" sz="2800" dirty="0" err="1"/>
              <a:t>Bilimle</a:t>
            </a:r>
            <a:r>
              <a:rPr lang="en-US" sz="2800" dirty="0"/>
              <a:t> </a:t>
            </a:r>
            <a:r>
              <a:rPr lang="en-US" sz="2800" dirty="0" err="1"/>
              <a:t>Teknoloji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 </a:t>
            </a:r>
            <a:r>
              <a:rPr lang="en-US" sz="2800" dirty="0" err="1"/>
              <a:t>döngüsel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ilişki</a:t>
            </a:r>
            <a:r>
              <a:rPr lang="en-US" sz="2800" dirty="0"/>
              <a:t> </a:t>
            </a:r>
            <a:r>
              <a:rPr lang="en-US" sz="2800" dirty="0" err="1"/>
              <a:t>vardır</a:t>
            </a:r>
            <a:r>
              <a:rPr lang="en-US" sz="2800" dirty="0"/>
              <a:t>; </a:t>
            </a:r>
            <a:r>
              <a:rPr lang="en-US" sz="2800" dirty="0" err="1"/>
              <a:t>bilimsel</a:t>
            </a:r>
            <a:r>
              <a:rPr lang="en-US" sz="2800" dirty="0"/>
              <a:t> </a:t>
            </a:r>
            <a:r>
              <a:rPr lang="en-US" sz="2800" dirty="0" err="1"/>
              <a:t>çalışmalar</a:t>
            </a:r>
            <a:r>
              <a:rPr lang="en-US" sz="2800" dirty="0"/>
              <a:t> </a:t>
            </a:r>
            <a:r>
              <a:rPr lang="en-US" sz="2800" dirty="0" err="1"/>
              <a:t>uygulamaya</a:t>
            </a:r>
            <a:r>
              <a:rPr lang="en-US" sz="2800" dirty="0"/>
              <a:t> </a:t>
            </a:r>
            <a:r>
              <a:rPr lang="en-US" sz="2800" dirty="0" err="1"/>
              <a:t>elverişli</a:t>
            </a:r>
            <a:r>
              <a:rPr lang="en-US" sz="2800" dirty="0"/>
              <a:t> </a:t>
            </a:r>
            <a:r>
              <a:rPr lang="en-US" sz="2800" dirty="0" err="1"/>
              <a:t>bilgi</a:t>
            </a:r>
            <a:r>
              <a:rPr lang="en-US" sz="2800" dirty="0"/>
              <a:t> </a:t>
            </a:r>
            <a:r>
              <a:rPr lang="en-US" sz="2800" dirty="0" err="1"/>
              <a:t>üreterek</a:t>
            </a:r>
            <a:r>
              <a:rPr lang="en-US" sz="2800" dirty="0"/>
              <a:t> </a:t>
            </a:r>
            <a:r>
              <a:rPr lang="en-US" sz="2800" dirty="0" err="1"/>
              <a:t>teknolojik</a:t>
            </a:r>
            <a:r>
              <a:rPr lang="en-US" sz="2800" dirty="0"/>
              <a:t> </a:t>
            </a:r>
            <a:r>
              <a:rPr lang="en-US" sz="2800" dirty="0" err="1"/>
              <a:t>gelişmeye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açarken</a:t>
            </a:r>
            <a:r>
              <a:rPr lang="en-US" sz="2800" dirty="0"/>
              <a:t>, </a:t>
            </a:r>
            <a:r>
              <a:rPr lang="en-US" sz="2800" dirty="0" err="1"/>
              <a:t>teknolojik</a:t>
            </a:r>
            <a:r>
              <a:rPr lang="en-US" sz="2800" dirty="0"/>
              <a:t> </a:t>
            </a:r>
            <a:r>
              <a:rPr lang="en-US" sz="2800" dirty="0" err="1"/>
              <a:t>gelişmeler</a:t>
            </a:r>
            <a:r>
              <a:rPr lang="en-US" sz="2800" dirty="0"/>
              <a:t> de </a:t>
            </a:r>
            <a:r>
              <a:rPr lang="en-US" sz="2800" dirty="0" err="1"/>
              <a:t>bilimsel</a:t>
            </a:r>
            <a:r>
              <a:rPr lang="en-US" sz="2800" dirty="0"/>
              <a:t> </a:t>
            </a:r>
            <a:r>
              <a:rPr lang="en-US" sz="2800" dirty="0" err="1"/>
              <a:t>araştırmanın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uygun</a:t>
            </a:r>
            <a:r>
              <a:rPr lang="en-US" sz="2800" dirty="0"/>
              <a:t> </a:t>
            </a:r>
            <a:r>
              <a:rPr lang="en-US" sz="2800" dirty="0" err="1"/>
              <a:t>şartlarda</a:t>
            </a:r>
            <a:r>
              <a:rPr lang="en-US" sz="2800" dirty="0"/>
              <a:t> </a:t>
            </a:r>
            <a:r>
              <a:rPr lang="en-US" sz="2800" dirty="0" err="1"/>
              <a:t>yapılmasını</a:t>
            </a:r>
            <a:r>
              <a:rPr lang="en-US" sz="2800" dirty="0"/>
              <a:t> </a:t>
            </a:r>
            <a:r>
              <a:rPr lang="en-US" sz="2800" dirty="0" err="1"/>
              <a:t>sağlayarak</a:t>
            </a:r>
            <a:r>
              <a:rPr lang="en-US" sz="2800" dirty="0"/>
              <a:t> </a:t>
            </a:r>
            <a:r>
              <a:rPr lang="en-US" sz="2800" dirty="0" err="1"/>
              <a:t>bilimsel</a:t>
            </a:r>
            <a:r>
              <a:rPr lang="en-US" sz="2800" dirty="0"/>
              <a:t> </a:t>
            </a:r>
            <a:r>
              <a:rPr lang="en-US" sz="2800" dirty="0" err="1"/>
              <a:t>gelişmeyi</a:t>
            </a:r>
            <a:r>
              <a:rPr lang="en-US" sz="2800" dirty="0"/>
              <a:t> </a:t>
            </a:r>
            <a:r>
              <a:rPr lang="en-US" sz="2800" dirty="0" err="1"/>
              <a:t>hızlandırmaktadır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2667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Sorular</a:t>
            </a:r>
            <a:r>
              <a:rPr lang="en-US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 smtClean="0"/>
              <a:t>Nedir</a:t>
            </a:r>
            <a:r>
              <a:rPr lang="en-US" b="1" dirty="0" smtClean="0"/>
              <a:t>?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                   </a:t>
            </a:r>
            <a:r>
              <a:rPr lang="en-US" b="1" dirty="0" err="1" smtClean="0"/>
              <a:t>Teknoloji</a:t>
            </a:r>
            <a:r>
              <a:rPr lang="en-US" b="1" dirty="0" smtClean="0"/>
              <a:t> </a:t>
            </a:r>
            <a:r>
              <a:rPr lang="en-US" b="1" dirty="0" err="1"/>
              <a:t>Nedir</a:t>
            </a:r>
            <a:r>
              <a:rPr lang="en-US" b="1" dirty="0"/>
              <a:t>?</a:t>
            </a:r>
            <a:r>
              <a:rPr lang="en-US" b="1"/>
              <a:t/>
            </a:r>
            <a:br>
              <a:rPr lang="en-US" b="1"/>
            </a:br>
            <a:r>
              <a:rPr lang="en-US" b="1" smtClean="0"/>
              <a:t>                               Einstein </a:t>
            </a:r>
            <a:r>
              <a:rPr lang="en-US" b="1" dirty="0" err="1" smtClean="0"/>
              <a:t>bilim</a:t>
            </a:r>
            <a:r>
              <a:rPr lang="en-US" b="1" dirty="0" smtClean="0"/>
              <a:t> </a:t>
            </a:r>
            <a:r>
              <a:rPr lang="en-US" b="1" dirty="0" err="1" smtClean="0"/>
              <a:t>hakkında</a:t>
            </a:r>
            <a:r>
              <a:rPr lang="en-US" b="1" dirty="0" smtClean="0"/>
              <a:t> ne </a:t>
            </a:r>
            <a:r>
              <a:rPr lang="en-US" b="1" dirty="0" err="1" smtClean="0"/>
              <a:t>demiş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76481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69</TotalTime>
  <Words>668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Corbel</vt:lpstr>
      <vt:lpstr>Параллакс</vt:lpstr>
      <vt:lpstr>КАЗАХСКИЙ НАЦИОНАЛЬНЫЙ УНИВЕРСИТЕТ ИМ. АЛЬ-ФАРАБИ</vt:lpstr>
      <vt:lpstr>Bilim Nedir? </vt:lpstr>
      <vt:lpstr>Bilimin Alanı</vt:lpstr>
      <vt:lpstr>Teknoloji Nedir?</vt:lpstr>
      <vt:lpstr>Презентация PowerPoint</vt:lpstr>
      <vt:lpstr>Презентация PowerPoint</vt:lpstr>
      <vt:lpstr>Bilim ve Teknoloji Arasındaki İlişki ve Farklar</vt:lpstr>
      <vt:lpstr>Bilimin Sonucu Olarak Teknoloji  </vt:lpstr>
      <vt:lpstr>Sorular: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dc:creator>keleshogly061@gmail.com</dc:creator>
  <cp:lastModifiedBy>Admin</cp:lastModifiedBy>
  <cp:revision>6</cp:revision>
  <dcterms:created xsi:type="dcterms:W3CDTF">2020-04-14T06:09:19Z</dcterms:created>
  <dcterms:modified xsi:type="dcterms:W3CDTF">2023-09-25T07:38:47Z</dcterms:modified>
</cp:coreProperties>
</file>